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6" r:id="rId1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21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E8B9EA6-C182-C242-85A3-57A7531F1D45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C30358D-D7B4-1B4A-A384-4DD0274474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53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24CE2F0-506C-2646-8D4B-06A0A7E66603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12CC26E-852E-7140-8034-33439D599B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704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C252-6E5E-2746-A4E0-B2231F7A59BD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56C2-ABF8-FB40-B9C2-4D55D37D5D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75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0B5-5C10-3743-8CBB-7F4A5EE70C04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8C41-AD43-314E-ABC1-1B832991CF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20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B4B6-499A-9D4D-BB44-44DEB293E8B7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9FD-8E25-D444-B35D-28AC8A03B0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8475-C304-F540-84B0-4BB8E084A4D3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BFCD-957E-9E45-8E31-2102363F8F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8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052C-6860-5648-A0FC-6E901897A6A9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13B5-D947-1141-9EFA-211B079612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5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462E-AF8E-F244-A6BD-DA6A8D807212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E143-DA56-8344-9BDB-A67F2F037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1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81D4-5941-2A41-9220-15EC3F8B78F7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6279-FEDD-884C-ADFE-BEC9D46CBB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0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F354-63B8-1E44-B7CB-37BA51A64852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05C4-3789-2847-8C68-33E85CD9C0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1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9BE3-511F-A645-B377-423BB92A48DC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82C7-531E-CB4D-ADB7-1C799E9596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3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1B86-F942-1843-9534-E247EB5DBE1B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5B58-195E-614E-B912-E72EAA3586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36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A8F5-B778-FF4A-BEEF-EABCC26EC30F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CF93-8CB3-2F4C-BFED-64646A376F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1E71CBC-6457-9241-9A06-09DF3B6E39E6}" type="datetimeFigureOut">
              <a:rPr lang="fr-FR"/>
              <a:pPr>
                <a:defRPr/>
              </a:pPr>
              <a:t>07/06/2024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BC5E243-8A4B-EA4E-BD5D-6970871A64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916238" y="1773238"/>
            <a:ext cx="6119812" cy="2376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5400" dirty="0" smtClean="0">
                <a:solidFill>
                  <a:schemeClr val="bg1"/>
                </a:solidFill>
                <a:latin typeface="Arial" charset="0"/>
                <a:cs typeface="+mj-cs"/>
              </a:rPr>
              <a:t>Animation </a:t>
            </a:r>
            <a:br>
              <a:rPr lang="fr-FR" sz="5400" dirty="0" smtClean="0">
                <a:solidFill>
                  <a:schemeClr val="bg1"/>
                </a:solidFill>
                <a:latin typeface="Arial" charset="0"/>
                <a:cs typeface="+mj-cs"/>
              </a:rPr>
            </a:br>
            <a:r>
              <a:rPr lang="fr-FR" sz="5400" dirty="0" smtClean="0">
                <a:solidFill>
                  <a:schemeClr val="bg1"/>
                </a:solidFill>
                <a:latin typeface="Arial" charset="0"/>
                <a:cs typeface="+mj-cs"/>
              </a:rPr>
              <a:t>« grande pauvreté et réussite scolaire »</a:t>
            </a:r>
            <a:endParaRPr lang="fr-FR" sz="5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3132138" y="4797425"/>
            <a:ext cx="5895975" cy="1320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fr-FR" dirty="0" smtClean="0">
                <a:latin typeface="Arial" charset="0"/>
                <a:cs typeface="+mn-cs"/>
              </a:rPr>
              <a:t>Le doping social</a:t>
            </a:r>
            <a:endParaRPr lang="fr-FR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Avance d’un pas ceux qui ont pu : </a:t>
            </a:r>
          </a:p>
          <a:p>
            <a:pPr algn="just"/>
            <a:endParaRPr lang="fr-FR" dirty="0" smtClean="0"/>
          </a:p>
          <a:p>
            <a:pPr algn="just">
              <a:buFont typeface="Courier New" pitchFamily="49" charset="0"/>
              <a:buChar char="o"/>
            </a:pPr>
            <a:r>
              <a:rPr lang="fr-FR" dirty="0" smtClean="0"/>
              <a:t>Partir en vacances au moins une fois par an.</a:t>
            </a:r>
          </a:p>
          <a:p>
            <a:pPr algn="just">
              <a:buFont typeface="Courier New" pitchFamily="49" charset="0"/>
              <a:buChar char="o"/>
            </a:pPr>
            <a:r>
              <a:rPr lang="fr-FR" dirty="0" smtClean="0"/>
              <a:t>Partir en vacances deux fois par an.</a:t>
            </a:r>
          </a:p>
          <a:p>
            <a:pPr algn="just">
              <a:buFont typeface="Courier New" pitchFamily="49" charset="0"/>
              <a:buChar char="o"/>
            </a:pPr>
            <a:r>
              <a:rPr lang="fr-FR" dirty="0" smtClean="0"/>
              <a:t>Partir en vacances dans plusieurs endroits différents.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7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 d’un pas ceux qui ont pu :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Profiter d’un voyage linguistique durant leur scolarité</a:t>
            </a:r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0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 d’un pas ceux qui ne sont pas posés de limites quant au financement :</a:t>
            </a:r>
          </a:p>
          <a:p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D’études post-bac dans le privé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D’inscription aux activités extrascolaires (sport, théâtre, musique, danse, </a:t>
            </a:r>
            <a:r>
              <a:rPr lang="fr-FR" dirty="0" err="1" smtClean="0"/>
              <a:t>ect</a:t>
            </a:r>
            <a:r>
              <a:rPr lang="fr-FR" dirty="0" smtClean="0"/>
              <a:t>.)</a:t>
            </a:r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0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 d’un pas ceux qui pouvaient espérer d’être aidés : </a:t>
            </a:r>
          </a:p>
          <a:p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Dans la recherche d’un travail qualifié en cas de chômage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Dans la présentation d’un garant solide pour un dossier de location de logement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Dans l’acquisition d’un logement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2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n°11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 d’un pas ceux qui ne connaissaient pas dans leur entourage familial ou voisinage proche : </a:t>
            </a:r>
          </a:p>
          <a:p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Une personne au chômage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Plusieurs personnes au chômage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4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16563"/>
            <a:ext cx="660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87624" y="587727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3X6 min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sz="3200" dirty="0" smtClean="0"/>
              <a:t>World Café</a:t>
            </a:r>
            <a:endParaRPr lang="fr-FR" sz="3200" dirty="0"/>
          </a:p>
        </p:txBody>
      </p:sp>
      <p:grpSp>
        <p:nvGrpSpPr>
          <p:cNvPr id="53" name="Grouper 52"/>
          <p:cNvGrpSpPr/>
          <p:nvPr/>
        </p:nvGrpSpPr>
        <p:grpSpPr>
          <a:xfrm>
            <a:off x="323528" y="1268760"/>
            <a:ext cx="1872208" cy="1728192"/>
            <a:chOff x="971600" y="1988840"/>
            <a:chExt cx="1872208" cy="1728192"/>
          </a:xfrm>
        </p:grpSpPr>
        <p:sp>
          <p:nvSpPr>
            <p:cNvPr id="13" name="Ellipse 12"/>
            <p:cNvSpPr/>
            <p:nvPr/>
          </p:nvSpPr>
          <p:spPr>
            <a:xfrm>
              <a:off x="1331640" y="2204864"/>
              <a:ext cx="1296144" cy="12961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619672" y="357301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699792" y="285293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483768" y="3501008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619672" y="1988840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971600" y="285293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555776" y="2132856"/>
              <a:ext cx="144016" cy="14401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3419872" y="3861048"/>
            <a:ext cx="1872208" cy="1728192"/>
            <a:chOff x="971600" y="1988840"/>
            <a:chExt cx="1872208" cy="1728192"/>
          </a:xfrm>
        </p:grpSpPr>
        <p:sp>
          <p:nvSpPr>
            <p:cNvPr id="55" name="Ellipse 54"/>
            <p:cNvSpPr/>
            <p:nvPr/>
          </p:nvSpPr>
          <p:spPr>
            <a:xfrm>
              <a:off x="1331640" y="2204864"/>
              <a:ext cx="1296144" cy="12961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1619672" y="357301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699792" y="285293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2483768" y="3501008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1619672" y="1988840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971600" y="285293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2555776" y="2132856"/>
              <a:ext cx="144016" cy="14401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r 61"/>
          <p:cNvGrpSpPr/>
          <p:nvPr/>
        </p:nvGrpSpPr>
        <p:grpSpPr>
          <a:xfrm>
            <a:off x="899592" y="3429000"/>
            <a:ext cx="1872208" cy="1728192"/>
            <a:chOff x="971600" y="1988840"/>
            <a:chExt cx="1872208" cy="1728192"/>
          </a:xfrm>
        </p:grpSpPr>
        <p:sp>
          <p:nvSpPr>
            <p:cNvPr id="63" name="Ellipse 62"/>
            <p:cNvSpPr/>
            <p:nvPr/>
          </p:nvSpPr>
          <p:spPr>
            <a:xfrm>
              <a:off x="1331640" y="2204864"/>
              <a:ext cx="1296144" cy="12961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619672" y="357301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699792" y="285293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2483768" y="3501008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619672" y="1988840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971600" y="285293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2555776" y="2132856"/>
              <a:ext cx="144016" cy="14401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r 69"/>
          <p:cNvGrpSpPr/>
          <p:nvPr/>
        </p:nvGrpSpPr>
        <p:grpSpPr>
          <a:xfrm>
            <a:off x="3131840" y="1340768"/>
            <a:ext cx="1872208" cy="1728192"/>
            <a:chOff x="971600" y="1988840"/>
            <a:chExt cx="1872208" cy="1728192"/>
          </a:xfrm>
        </p:grpSpPr>
        <p:sp>
          <p:nvSpPr>
            <p:cNvPr id="71" name="Ellipse 70"/>
            <p:cNvSpPr/>
            <p:nvPr/>
          </p:nvSpPr>
          <p:spPr>
            <a:xfrm>
              <a:off x="1331640" y="2204864"/>
              <a:ext cx="1296144" cy="12961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619672" y="357301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2699792" y="285293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2483768" y="3501008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1619672" y="1988840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971600" y="2852936"/>
              <a:ext cx="144016" cy="144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555776" y="2132856"/>
              <a:ext cx="144016" cy="14401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8" name="Ellipse 77"/>
          <p:cNvSpPr/>
          <p:nvPr/>
        </p:nvSpPr>
        <p:spPr>
          <a:xfrm>
            <a:off x="2699792" y="2852936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4932040" y="1340768"/>
            <a:ext cx="64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BBB59"/>
                </a:solidFill>
              </a:rPr>
              <a:t>Hôte</a:t>
            </a:r>
            <a:endParaRPr lang="fr-FR" dirty="0">
              <a:solidFill>
                <a:srgbClr val="9BBB59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699792" y="3429000"/>
            <a:ext cx="64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BBB59"/>
                </a:solidFill>
              </a:rPr>
              <a:t>Hôte</a:t>
            </a:r>
            <a:endParaRPr lang="fr-FR" dirty="0">
              <a:solidFill>
                <a:srgbClr val="9BBB59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195736" y="1268760"/>
            <a:ext cx="64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BBB59"/>
                </a:solidFill>
              </a:rPr>
              <a:t>Hôte</a:t>
            </a:r>
            <a:endParaRPr lang="fr-FR" dirty="0">
              <a:solidFill>
                <a:srgbClr val="9BBB59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5292080" y="3861048"/>
            <a:ext cx="64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Hôte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2123728" y="306896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Animateur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041484" y="1973856"/>
            <a:ext cx="29230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L’animateur</a:t>
            </a:r>
            <a:r>
              <a:rPr lang="fr-FR" dirty="0" smtClean="0"/>
              <a:t> pose les questions et veille au respect du temps.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Les hôtes </a:t>
            </a:r>
            <a:r>
              <a:rPr lang="fr-FR" dirty="0" smtClean="0"/>
              <a:t>sont sédentaires. Ils résument et font la synthèse </a:t>
            </a:r>
            <a:r>
              <a:rPr lang="fr-FR" dirty="0"/>
              <a:t>les </a:t>
            </a:r>
            <a:r>
              <a:rPr lang="fr-FR" dirty="0" smtClean="0"/>
              <a:t>échanges.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Les voyageurs </a:t>
            </a:r>
            <a:r>
              <a:rPr lang="fr-FR" dirty="0" smtClean="0"/>
              <a:t>se déplacent en priorisant 3 thématiques qui les intéressent   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2123728" y="5157192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1" name="ZoneTexte 90"/>
          <p:cNvSpPr txBox="1"/>
          <p:nvPr/>
        </p:nvSpPr>
        <p:spPr>
          <a:xfrm>
            <a:off x="2780184" y="4157464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2" name="ZoneTexte 91"/>
          <p:cNvSpPr txBox="1"/>
          <p:nvPr/>
        </p:nvSpPr>
        <p:spPr>
          <a:xfrm>
            <a:off x="395536" y="4941168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3" name="ZoneTexte 92"/>
          <p:cNvSpPr txBox="1"/>
          <p:nvPr/>
        </p:nvSpPr>
        <p:spPr>
          <a:xfrm>
            <a:off x="179512" y="3933056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4" name="ZoneTexte 93"/>
          <p:cNvSpPr txBox="1"/>
          <p:nvPr/>
        </p:nvSpPr>
        <p:spPr>
          <a:xfrm>
            <a:off x="395536" y="3284984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5" name="ZoneTexte 94"/>
          <p:cNvSpPr txBox="1"/>
          <p:nvPr/>
        </p:nvSpPr>
        <p:spPr>
          <a:xfrm>
            <a:off x="179512" y="2348880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6" name="ZoneTexte 95"/>
          <p:cNvSpPr txBox="1"/>
          <p:nvPr/>
        </p:nvSpPr>
        <p:spPr>
          <a:xfrm>
            <a:off x="323528" y="908720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7" name="ZoneTexte 96"/>
          <p:cNvSpPr txBox="1"/>
          <p:nvPr/>
        </p:nvSpPr>
        <p:spPr>
          <a:xfrm>
            <a:off x="2123728" y="1844824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8" name="ZoneTexte 97"/>
          <p:cNvSpPr txBox="1"/>
          <p:nvPr/>
        </p:nvSpPr>
        <p:spPr>
          <a:xfrm>
            <a:off x="3131840" y="980728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99" name="ZoneTexte 98"/>
          <p:cNvSpPr txBox="1"/>
          <p:nvPr/>
        </p:nvSpPr>
        <p:spPr>
          <a:xfrm>
            <a:off x="4860032" y="2348880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100" name="ZoneTexte 99"/>
          <p:cNvSpPr txBox="1"/>
          <p:nvPr/>
        </p:nvSpPr>
        <p:spPr>
          <a:xfrm>
            <a:off x="4716016" y="3068960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101" name="ZoneTexte 100"/>
          <p:cNvSpPr txBox="1"/>
          <p:nvPr/>
        </p:nvSpPr>
        <p:spPr>
          <a:xfrm>
            <a:off x="4067944" y="3429000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102" name="ZoneTexte 101"/>
          <p:cNvSpPr txBox="1"/>
          <p:nvPr/>
        </p:nvSpPr>
        <p:spPr>
          <a:xfrm>
            <a:off x="2915816" y="5589240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  <p:sp>
        <p:nvSpPr>
          <p:cNvPr id="103" name="ZoneTexte 102"/>
          <p:cNvSpPr txBox="1"/>
          <p:nvPr/>
        </p:nvSpPr>
        <p:spPr>
          <a:xfrm>
            <a:off x="3995936" y="5661248"/>
            <a:ext cx="10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voyageurs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00664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sz="3200" dirty="0" smtClean="0"/>
              <a:t>Le doping social</a:t>
            </a:r>
            <a:endParaRPr lang="fr-FR" sz="3200" dirty="0"/>
          </a:p>
        </p:txBody>
      </p:sp>
      <p:sp>
        <p:nvSpPr>
          <p:cNvPr id="84" name="ZoneTexte 83"/>
          <p:cNvSpPr txBox="1"/>
          <p:nvPr/>
        </p:nvSpPr>
        <p:spPr>
          <a:xfrm>
            <a:off x="827584" y="1691516"/>
            <a:ext cx="785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Autour des 5 </a:t>
            </a:r>
            <a:r>
              <a:rPr lang="fr-FR" dirty="0" smtClean="0"/>
              <a:t>thèmes </a:t>
            </a:r>
            <a:r>
              <a:rPr lang="fr-FR" dirty="0" smtClean="0"/>
              <a:t>suivants s </a:t>
            </a:r>
            <a:r>
              <a:rPr lang="fr-FR" dirty="0" smtClean="0"/>
              <a:t>Sorties scolaires, alimentation, fournitures scolaires, santé, hygiène.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9569" y="3027997"/>
            <a:ext cx="7337231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0820" algn="just">
              <a:lnSpc>
                <a:spcPct val="90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</a:rPr>
              <a:t>Je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</a:rPr>
              <a:t>prends en considération cet aspect dans ma pratique d’enseignant/documentaliste/ surveillant. Que pourrai-je améliorer ?  </a:t>
            </a: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 marR="210820" algn="just">
              <a:lnSpc>
                <a:spcPct val="90000"/>
              </a:lnSpc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R="210820" algn="just">
              <a:lnSpc>
                <a:spcPct val="90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87655" algn="just">
              <a:lnSpc>
                <a:spcPct val="90000"/>
              </a:lnSpc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 marR="287655" algn="just">
              <a:lnSpc>
                <a:spcPct val="90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</a:rPr>
              <a:t>Je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</a:rPr>
              <a:t>prends en considération cet aspect dans ma pratique de professeur principal. Que pourrai-je améliorer ?  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4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doping social</a:t>
            </a:r>
            <a:endParaRPr lang="fr-FR" dirty="0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16563"/>
            <a:ext cx="660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87624" y="5877272"/>
            <a:ext cx="82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min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6644138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Mise en commun des réflexions  et </a:t>
            </a:r>
          </a:p>
          <a:p>
            <a:pPr algn="ctr"/>
            <a:r>
              <a:rPr lang="fr-FR" b="1" dirty="0" smtClean="0"/>
              <a:t>engagement collectif </a:t>
            </a:r>
          </a:p>
          <a:p>
            <a:pPr algn="ctr"/>
            <a:r>
              <a:rPr lang="fr-FR" b="1" dirty="0" smtClean="0"/>
              <a:t>autour d’une ou deux actions </a:t>
            </a:r>
          </a:p>
          <a:p>
            <a:pPr algn="ctr"/>
            <a:r>
              <a:rPr lang="fr-FR" b="1" dirty="0" smtClean="0"/>
              <a:t>à mettre en œuvre dans l’école, le collège ou le lycée</a:t>
            </a:r>
          </a:p>
          <a:p>
            <a:pPr algn="ctr"/>
            <a:r>
              <a:rPr lang="fr-FR" b="1" dirty="0" smtClean="0"/>
              <a:t>Pour lutter contre les effets des inégalités sociales dans l’école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284984"/>
            <a:ext cx="3073899" cy="33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5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doping social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fr-FR" sz="2800" dirty="0" smtClean="0"/>
              <a:t>Il </a:t>
            </a:r>
            <a:r>
              <a:rPr lang="fr-FR" sz="2800" dirty="0"/>
              <a:t>s’agit de </a:t>
            </a:r>
            <a:r>
              <a:rPr lang="fr-FR" sz="2800" dirty="0" smtClean="0"/>
              <a:t>faire </a:t>
            </a:r>
            <a:r>
              <a:rPr lang="fr-FR" sz="2800" dirty="0"/>
              <a:t>une « course » </a:t>
            </a:r>
            <a:r>
              <a:rPr lang="fr-FR" sz="2800" dirty="0" smtClean="0"/>
              <a:t>selon les </a:t>
            </a:r>
            <a:r>
              <a:rPr lang="fr-FR" sz="2800" dirty="0"/>
              <a:t>réponses </a:t>
            </a:r>
            <a:r>
              <a:rPr lang="fr-FR" sz="2800" dirty="0" smtClean="0"/>
              <a:t>à un questionnaire.</a:t>
            </a:r>
          </a:p>
          <a:p>
            <a:r>
              <a:rPr lang="fr-FR" sz="2800" dirty="0" smtClean="0"/>
              <a:t>Le </a:t>
            </a:r>
            <a:r>
              <a:rPr lang="fr-FR" sz="2800" dirty="0"/>
              <a:t>diaporama présente </a:t>
            </a:r>
            <a:r>
              <a:rPr lang="fr-FR" sz="2800" dirty="0" smtClean="0"/>
              <a:t>11 </a:t>
            </a:r>
            <a:r>
              <a:rPr lang="fr-FR" sz="2800" dirty="0"/>
              <a:t>questions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Chacun devra avancer d’un pas ou rester en place en fonction de la réponse qu’il apportera</a:t>
            </a:r>
            <a:endParaRPr lang="fr-FR" sz="2800" dirty="0"/>
          </a:p>
          <a:p>
            <a:r>
              <a:rPr lang="fr-FR" sz="2800" dirty="0"/>
              <a:t>La série de questions fonctionne comme une accumulation. Isolément, chaque « avantage » n’est pas si puissant ; c’est le cumul des facteurs positifs, ou leur absence, qui accentue la rupture d’égalité entre individus.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2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/>
              <a:t>Vous êtes prêts ?</a:t>
            </a:r>
            <a:endParaRPr lang="fr-FR" sz="8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9211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Avance d’un pas ceux qui ne se sont jamais sentis financièrement limités pour : </a:t>
            </a:r>
          </a:p>
          <a:p>
            <a:pPr algn="just"/>
            <a:endParaRPr lang="fr-FR" dirty="0" smtClean="0"/>
          </a:p>
          <a:p>
            <a:pPr algn="just">
              <a:buFont typeface="Courier New" pitchFamily="49" charset="0"/>
              <a:buChar char="o"/>
            </a:pPr>
            <a:r>
              <a:rPr lang="fr-FR" dirty="0" smtClean="0"/>
              <a:t>Acheter des vêtements pour être à la mode ?</a:t>
            </a:r>
          </a:p>
          <a:p>
            <a:pPr algn="just">
              <a:buFont typeface="Courier New" pitchFamily="49" charset="0"/>
              <a:buChar char="o"/>
            </a:pPr>
            <a:r>
              <a:rPr lang="fr-FR" dirty="0" smtClean="0"/>
              <a:t>Acheter des vêtements pour être digne ?</a:t>
            </a:r>
          </a:p>
          <a:p>
            <a:pPr algn="just">
              <a:buFont typeface="Courier New" pitchFamily="49" charset="0"/>
              <a:buChar char="o"/>
            </a:pPr>
            <a:endParaRPr lang="fr-FR" dirty="0" smtClean="0"/>
          </a:p>
          <a:p>
            <a:pPr algn="just">
              <a:buFont typeface="Courier New" pitchFamily="49" charset="0"/>
              <a:buChar char="o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613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 d’un pas ceux qui n’ont jamais pour économiser été obligé de :</a:t>
            </a:r>
          </a:p>
          <a:p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Adapter un repas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Sauter un repas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0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 d’un pas ceux qui ont dû, pour économiser, refuser d’acheter : </a:t>
            </a:r>
          </a:p>
          <a:p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Un livre pour le plaisir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Des fournitures scolaires</a:t>
            </a:r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00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 d’un pas ceux qui n’ont pas eu besoin de : </a:t>
            </a:r>
          </a:p>
          <a:p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Travailler pendant leurs études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Financer leur permis de conduire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Financer leur première voiture</a:t>
            </a:r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6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 d’un pas ceux qui :</a:t>
            </a:r>
          </a:p>
          <a:p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Pouvaient espérer une aide aux devoirs de la part de sa famille.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Ont eu des cours particuliers durant leur scolarité.</a:t>
            </a:r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1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n°6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Avance d’un pas ceux qui avaient :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Un bureau pour travailler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Un ordinateur </a:t>
            </a:r>
          </a:p>
        </p:txBody>
      </p:sp>
    </p:spTree>
    <p:extLst>
      <p:ext uri="{BB962C8B-B14F-4D97-AF65-F5344CB8AC3E}">
        <p14:creationId xmlns:p14="http://schemas.microsoft.com/office/powerpoint/2010/main" val="40514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561</Words>
  <Application>Microsoft Office PowerPoint</Application>
  <PresentationFormat>Affichage à l'écran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Trebuchet MS</vt:lpstr>
      <vt:lpstr>Thème Office</vt:lpstr>
      <vt:lpstr>Animation  « grande pauvreté et réussite scolaire »</vt:lpstr>
      <vt:lpstr>Le doping social</vt:lpstr>
      <vt:lpstr>Vous êtes prêts ?</vt:lpstr>
      <vt:lpstr>Question n°1</vt:lpstr>
      <vt:lpstr>Question n°2</vt:lpstr>
      <vt:lpstr>Question n°3</vt:lpstr>
      <vt:lpstr>Question n°4</vt:lpstr>
      <vt:lpstr>Question n°5</vt:lpstr>
      <vt:lpstr>Question n°6</vt:lpstr>
      <vt:lpstr>Question n°7</vt:lpstr>
      <vt:lpstr>Question n°8</vt:lpstr>
      <vt:lpstr>Question n°9</vt:lpstr>
      <vt:lpstr>Question n°10</vt:lpstr>
      <vt:lpstr>Question n°11</vt:lpstr>
      <vt:lpstr>World Café</vt:lpstr>
      <vt:lpstr>Le doping social</vt:lpstr>
      <vt:lpstr>Le doping social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CAFFIN</dc:creator>
  <cp:lastModifiedBy>thomas robin</cp:lastModifiedBy>
  <cp:revision>39</cp:revision>
  <cp:lastPrinted>2015-09-15T11:13:21Z</cp:lastPrinted>
  <dcterms:created xsi:type="dcterms:W3CDTF">2015-09-14T13:23:21Z</dcterms:created>
  <dcterms:modified xsi:type="dcterms:W3CDTF">2024-06-07T11:08:13Z</dcterms:modified>
</cp:coreProperties>
</file>